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z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0908-CE94-4817-86B7-862E78985D01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9A968-919D-4312-BC38-E62609B418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C80E-428E-4168-BD0C-44AF3B8DBB48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83B0A-7AA8-4273-9C5E-61F48C73CA9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018FA-35A7-4BF9-973A-99DE3E34DADE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50E4-BB75-42DB-861B-75BAAD0C7A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8582-2FFC-4C25-A458-F61D83B0010B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7FEBB-DABF-4B68-B66B-0912A23B3C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B50A5-0BBF-4F6D-A074-858D58FB7E13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1B60-902C-436F-A8E1-92CF815475C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A533-037C-4754-8A3C-5CD910097CBA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5304-4EF2-4E28-B8D7-80C4D5CA553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6479-48B8-4BDA-9521-9D7A8FD0776F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8594-3A72-4BCA-8960-847EE8C3A4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84E2-0444-492E-A40C-707C140C8EBE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958B-2610-4B3F-91D0-214055CFEF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155F4-E654-4152-826E-D0A9B20596CB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D7F04-07EB-4045-BAAE-21D0C4352D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325F-E67B-4EA8-A498-87A915C9C7CE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A2AB0-43CD-4F62-8B56-D9D2951992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BF3E7-F21B-47D7-93B7-01A00014BE81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02D5-C595-44A3-BB2C-0D18F779CD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68D2E3-61B8-42BE-9B67-EE8C8F9F77BA}" type="datetimeFigureOut">
              <a:rPr lang="hu-HU"/>
              <a:pPr>
                <a:defRPr/>
              </a:pPr>
              <a:t>2013.10.27.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607341-0F18-4949-A186-F30F71049F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Irak-Irán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>Az ellenfelek összehasonlítása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7" descr="irak irá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052513"/>
            <a:ext cx="33115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8229600" cy="765175"/>
          </a:xfrm>
        </p:spPr>
        <p:txBody>
          <a:bodyPr/>
          <a:lstStyle/>
          <a:p>
            <a:pPr eaLnBrk="1" hangingPunct="1"/>
            <a:r>
              <a:rPr lang="hu-HU" smtClean="0"/>
              <a:t>Földrajz,éghajlat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>
          <a:xfrm>
            <a:off x="179388" y="2276475"/>
            <a:ext cx="4040187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>
          <a:xfrm>
            <a:off x="0" y="2906713"/>
            <a:ext cx="4040188" cy="3951287"/>
          </a:xfrm>
        </p:spPr>
        <p:txBody>
          <a:bodyPr/>
          <a:lstStyle/>
          <a:p>
            <a:pPr eaLnBrk="1" hangingPunct="1"/>
            <a:r>
              <a:rPr lang="hu-HU" sz="2000" smtClean="0"/>
              <a:t>Arab-fsz. Fölött</a:t>
            </a:r>
          </a:p>
          <a:p>
            <a:pPr eaLnBrk="1" hangingPunct="1"/>
            <a:r>
              <a:rPr lang="hu-HU" sz="2000" smtClean="0"/>
              <a:t>Tigris:</a:t>
            </a:r>
          </a:p>
          <a:p>
            <a:pPr eaLnBrk="1" hangingPunct="1"/>
            <a:r>
              <a:rPr lang="hu-HU" sz="2000" smtClean="0"/>
              <a:t>Eufrátesz:</a:t>
            </a:r>
          </a:p>
          <a:p>
            <a:pPr eaLnBrk="1" hangingPunct="1"/>
            <a:r>
              <a:rPr lang="hu-HU" sz="2000" smtClean="0"/>
              <a:t>Kuhe-haji-Ibrahim:3600 m</a:t>
            </a:r>
          </a:p>
          <a:p>
            <a:pPr eaLnBrk="1" hangingPunct="1"/>
            <a:r>
              <a:rPr lang="hu-HU" sz="2000" smtClean="0"/>
              <a:t>GDP/Fő:3240 dollár</a:t>
            </a:r>
          </a:p>
          <a:p>
            <a:pPr eaLnBrk="1" hangingPunct="1"/>
            <a:r>
              <a:rPr lang="hu-HU" sz="2000" smtClean="0"/>
              <a:t>Sivatagos</a:t>
            </a:r>
          </a:p>
          <a:p>
            <a:pPr eaLnBrk="1" hangingPunct="1"/>
            <a:r>
              <a:rPr lang="hu-HU" sz="2000" smtClean="0"/>
              <a:t>Hegyvidék:csapadékosabb</a:t>
            </a:r>
          </a:p>
          <a:p>
            <a:pPr eaLnBrk="1" hangingPunct="1"/>
            <a:r>
              <a:rPr lang="hu-HU" sz="2000" smtClean="0"/>
              <a:t>Termékenység</a:t>
            </a:r>
          </a:p>
        </p:txBody>
      </p:sp>
      <p:sp>
        <p:nvSpPr>
          <p:cNvPr id="143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1638" y="2349500"/>
            <a:ext cx="4041775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4342" name="Content Placeholder 5"/>
          <p:cNvSpPr>
            <a:spLocks noGrp="1"/>
          </p:cNvSpPr>
          <p:nvPr>
            <p:ph sz="quarter" idx="4"/>
          </p:nvPr>
        </p:nvSpPr>
        <p:spPr>
          <a:xfrm>
            <a:off x="6011863" y="2906713"/>
            <a:ext cx="4041775" cy="3951287"/>
          </a:xfrm>
        </p:spPr>
        <p:txBody>
          <a:bodyPr/>
          <a:lstStyle/>
          <a:p>
            <a:pPr eaLnBrk="1" hangingPunct="1"/>
            <a:r>
              <a:rPr lang="hu-HU" sz="2000" smtClean="0"/>
              <a:t>Iráni felföld</a:t>
            </a:r>
          </a:p>
          <a:p>
            <a:pPr eaLnBrk="1" hangingPunct="1"/>
            <a:r>
              <a:rPr lang="hu-HU" sz="2000" smtClean="0"/>
              <a:t>Satt El-Arab</a:t>
            </a:r>
          </a:p>
          <a:p>
            <a:pPr eaLnBrk="1" hangingPunct="1"/>
            <a:r>
              <a:rPr lang="hu-HU" sz="2000" smtClean="0"/>
              <a:t>Damávand:577</a:t>
            </a:r>
          </a:p>
          <a:p>
            <a:pPr eaLnBrk="1" hangingPunct="1"/>
            <a:r>
              <a:rPr lang="hu-HU" sz="2000" smtClean="0"/>
              <a:t>GDP/Fő:5246 dollár</a:t>
            </a:r>
          </a:p>
          <a:p>
            <a:pPr eaLnBrk="1" hangingPunct="1"/>
            <a:r>
              <a:rPr lang="hu-HU" sz="2000" smtClean="0"/>
              <a:t>Keleten sivatagos</a:t>
            </a:r>
          </a:p>
          <a:p>
            <a:pPr eaLnBrk="1" hangingPunct="1"/>
            <a:r>
              <a:rPr lang="hu-HU" sz="2000" smtClean="0"/>
              <a:t>Nyugaton csapadékosabb</a:t>
            </a:r>
          </a:p>
          <a:p>
            <a:pPr eaLnBrk="1" hangingPunct="1"/>
            <a:r>
              <a:rPr lang="hu-HU" sz="2000" smtClean="0"/>
              <a:t>Sós mocsarak</a:t>
            </a:r>
          </a:p>
          <a:p>
            <a:pPr eaLnBrk="1" hangingPunct="1"/>
            <a:r>
              <a:rPr lang="hu-HU" sz="2000" smtClean="0"/>
              <a:t>Szárazság</a:t>
            </a:r>
          </a:p>
          <a:p>
            <a:pPr eaLnBrk="1" hangingPunct="1"/>
            <a:endParaRPr lang="hu-HU" sz="2000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Oktatás,Kultúra</a:t>
            </a:r>
          </a:p>
        </p:txBody>
      </p:sp>
      <p:sp>
        <p:nvSpPr>
          <p:cNvPr id="15362" name="Text Placeholder 2"/>
          <p:cNvSpPr>
            <a:spLocks noGrp="1"/>
          </p:cNvSpPr>
          <p:nvPr>
            <p:ph type="body" idx="1"/>
          </p:nvPr>
        </p:nvSpPr>
        <p:spPr>
          <a:xfrm>
            <a:off x="0" y="692150"/>
            <a:ext cx="4040188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5363" name="Content Placeholder 3"/>
          <p:cNvSpPr>
            <a:spLocks noGrp="1"/>
          </p:cNvSpPr>
          <p:nvPr>
            <p:ph sz="half" idx="2"/>
          </p:nvPr>
        </p:nvSpPr>
        <p:spPr>
          <a:xfrm>
            <a:off x="0" y="1341438"/>
            <a:ext cx="4040188" cy="3951287"/>
          </a:xfrm>
        </p:spPr>
        <p:txBody>
          <a:bodyPr/>
          <a:lstStyle/>
          <a:p>
            <a:pPr eaLnBrk="1" hangingPunct="1"/>
            <a:r>
              <a:rPr lang="hu-HU" sz="2000" smtClean="0"/>
              <a:t>Írástudatlanság:20%</a:t>
            </a:r>
          </a:p>
          <a:p>
            <a:pPr eaLnBrk="1" hangingPunct="1"/>
            <a:r>
              <a:rPr lang="hu-HU" sz="2000" smtClean="0"/>
              <a:t>1980-as évek:felvirágzás</a:t>
            </a:r>
          </a:p>
          <a:p>
            <a:pPr eaLnBrk="1" hangingPunct="1"/>
            <a:r>
              <a:rPr lang="hu-HU" sz="2000" smtClean="0"/>
              <a:t>1/3 nem tud olvasni jelenleg</a:t>
            </a:r>
          </a:p>
          <a:p>
            <a:pPr eaLnBrk="1" hangingPunct="1"/>
            <a:r>
              <a:rPr lang="hu-HU" sz="2000" smtClean="0"/>
              <a:t>Legrégebbi kultúrák egyike</a:t>
            </a:r>
          </a:p>
          <a:p>
            <a:pPr eaLnBrk="1" hangingPunct="1"/>
            <a:r>
              <a:rPr lang="hu-HU" sz="2000" smtClean="0"/>
              <a:t>Teaházak</a:t>
            </a:r>
          </a:p>
          <a:p>
            <a:pPr eaLnBrk="1" hangingPunct="1"/>
            <a:r>
              <a:rPr lang="hu-HU" sz="2000" smtClean="0"/>
              <a:t>Korán</a:t>
            </a:r>
          </a:p>
          <a:p>
            <a:pPr eaLnBrk="1" hangingPunct="1"/>
            <a:r>
              <a:rPr lang="hu-HU" sz="2000" smtClean="0"/>
              <a:t>Ünnepekkor a hajléktalanoknak főznek</a:t>
            </a:r>
          </a:p>
          <a:p>
            <a:pPr eaLnBrk="1" hangingPunct="1"/>
            <a:endParaRPr lang="hu-HU" sz="2000" smtClean="0"/>
          </a:p>
        </p:txBody>
      </p:sp>
      <p:sp>
        <p:nvSpPr>
          <p:cNvPr id="1536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836613"/>
            <a:ext cx="4041775" cy="639762"/>
          </a:xfrm>
        </p:spPr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5365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1628775"/>
            <a:ext cx="4041775" cy="3951288"/>
          </a:xfrm>
        </p:spPr>
        <p:txBody>
          <a:bodyPr/>
          <a:lstStyle/>
          <a:p>
            <a:pPr eaLnBrk="1" hangingPunct="1"/>
            <a:r>
              <a:rPr lang="hu-HU" sz="2000" smtClean="0"/>
              <a:t>Írástudatlanság:46%</a:t>
            </a:r>
          </a:p>
          <a:p>
            <a:pPr eaLnBrk="1" hangingPunct="1"/>
            <a:r>
              <a:rPr lang="hu-HU" sz="2000" smtClean="0"/>
              <a:t>Legrégebbi kultúrák egyike</a:t>
            </a:r>
          </a:p>
          <a:p>
            <a:pPr eaLnBrk="1" hangingPunct="1"/>
            <a:r>
              <a:rPr lang="hu-HU" sz="2000" smtClean="0"/>
              <a:t>Korán</a:t>
            </a:r>
          </a:p>
          <a:p>
            <a:pPr eaLnBrk="1" hangingPunct="1"/>
            <a:endParaRPr lang="hu-HU" smtClean="0"/>
          </a:p>
        </p:txBody>
      </p:sp>
      <p:pic>
        <p:nvPicPr>
          <p:cNvPr id="15366" name="Picture 7" descr="iráni gyereke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3676650"/>
            <a:ext cx="40671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tég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9725"/>
            <a:ext cx="36353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Ásványkincs,Ipar</a:t>
            </a:r>
          </a:p>
        </p:txBody>
      </p:sp>
      <p:sp>
        <p:nvSpPr>
          <p:cNvPr id="16386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Kőolaj</a:t>
            </a:r>
          </a:p>
          <a:p>
            <a:pPr eaLnBrk="1" hangingPunct="1"/>
            <a:r>
              <a:rPr lang="hu-HU" smtClean="0"/>
              <a:t>Importa szorul</a:t>
            </a:r>
          </a:p>
          <a:p>
            <a:pPr eaLnBrk="1" hangingPunct="1"/>
            <a:r>
              <a:rPr lang="hu-HU" smtClean="0"/>
              <a:t>Exporttermék:nyersolaj</a:t>
            </a:r>
          </a:p>
          <a:p>
            <a:pPr eaLnBrk="1" hangingPunct="1"/>
            <a:r>
              <a:rPr lang="hu-HU" smtClean="0"/>
              <a:t>Importtermékek:élelmiszer,</a:t>
            </a:r>
          </a:p>
          <a:p>
            <a:pPr eaLnBrk="1" hangingPunct="1">
              <a:buFont typeface="Arial" charset="0"/>
              <a:buNone/>
            </a:pPr>
            <a:r>
              <a:rPr lang="hu-HU" smtClean="0"/>
              <a:t>gyógyszer,ipari termékek</a:t>
            </a:r>
          </a:p>
          <a:p>
            <a:pPr eaLnBrk="1" hangingPunct="1">
              <a:buFont typeface="Arial" charset="0"/>
              <a:buNone/>
            </a:pPr>
            <a:endParaRPr lang="hu-HU" smtClean="0"/>
          </a:p>
        </p:txBody>
      </p:sp>
      <p:sp>
        <p:nvSpPr>
          <p:cNvPr id="1638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463" y="908050"/>
            <a:ext cx="4041775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6389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1557338"/>
            <a:ext cx="4041775" cy="3951287"/>
          </a:xfrm>
        </p:spPr>
        <p:txBody>
          <a:bodyPr/>
          <a:lstStyle/>
          <a:p>
            <a:pPr eaLnBrk="1" hangingPunct="1"/>
            <a:r>
              <a:rPr lang="hu-HU" smtClean="0"/>
              <a:t>Kőolaj</a:t>
            </a:r>
          </a:p>
          <a:p>
            <a:pPr eaLnBrk="1" hangingPunct="1"/>
            <a:r>
              <a:rPr lang="hu-HU" smtClean="0"/>
              <a:t>Vas</a:t>
            </a:r>
          </a:p>
          <a:p>
            <a:pPr eaLnBrk="1" hangingPunct="1"/>
            <a:r>
              <a:rPr lang="hu-HU" smtClean="0"/>
              <a:t>Színesfémércek</a:t>
            </a:r>
          </a:p>
          <a:p>
            <a:pPr eaLnBrk="1" hangingPunct="1"/>
            <a:r>
              <a:rPr lang="hu-HU" smtClean="0"/>
              <a:t>Kőolajfinomítás</a:t>
            </a:r>
          </a:p>
          <a:p>
            <a:pPr eaLnBrk="1" hangingPunct="1"/>
            <a:r>
              <a:rPr lang="hu-HU" smtClean="0"/>
              <a:t>Vaskojhászat</a:t>
            </a:r>
          </a:p>
          <a:p>
            <a:pPr eaLnBrk="1" hangingPunct="1"/>
            <a:r>
              <a:rPr lang="hu-HU" smtClean="0"/>
              <a:t>Textilipar</a:t>
            </a:r>
          </a:p>
          <a:p>
            <a:pPr eaLnBrk="1" hangingPunct="1"/>
            <a:r>
              <a:rPr lang="hu-HU" smtClean="0"/>
              <a:t>Gépgyártás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</p:txBody>
      </p:sp>
      <p:pic>
        <p:nvPicPr>
          <p:cNvPr id="16390" name="Picture 7" descr="Abadanraffiner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4867275"/>
            <a:ext cx="36004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Mezőgazdaság</a:t>
            </a:r>
          </a:p>
        </p:txBody>
      </p:sp>
      <p:sp>
        <p:nvSpPr>
          <p:cNvPr id="17410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hu-HU" smtClean="0"/>
              <a:t>Datolyapálma</a:t>
            </a:r>
          </a:p>
          <a:p>
            <a:pPr eaLnBrk="1" hangingPunct="1"/>
            <a:r>
              <a:rPr lang="hu-HU" smtClean="0"/>
              <a:t>Búza</a:t>
            </a:r>
          </a:p>
          <a:p>
            <a:pPr eaLnBrk="1" hangingPunct="1"/>
            <a:r>
              <a:rPr lang="hu-HU" smtClean="0"/>
              <a:t>Tönköly</a:t>
            </a:r>
          </a:p>
          <a:p>
            <a:pPr eaLnBrk="1" hangingPunct="1"/>
            <a:r>
              <a:rPr lang="hu-HU" smtClean="0"/>
              <a:t>Árpa</a:t>
            </a:r>
          </a:p>
          <a:p>
            <a:pPr eaLnBrk="1" hangingPunct="1"/>
            <a:r>
              <a:rPr lang="hu-HU" smtClean="0"/>
              <a:t>Borsó</a:t>
            </a:r>
          </a:p>
          <a:p>
            <a:pPr eaLnBrk="1" hangingPunct="1"/>
            <a:r>
              <a:rPr lang="hu-HU" smtClean="0"/>
              <a:t>Lencse</a:t>
            </a:r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7413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hu-HU" smtClean="0"/>
              <a:t>Felfelé ível</a:t>
            </a:r>
          </a:p>
          <a:p>
            <a:pPr eaLnBrk="1" hangingPunct="1"/>
            <a:r>
              <a:rPr lang="hu-HU" smtClean="0"/>
              <a:t>Öntözés</a:t>
            </a:r>
          </a:p>
          <a:p>
            <a:pPr eaLnBrk="1" hangingPunct="1"/>
            <a:r>
              <a:rPr lang="hu-HU" smtClean="0"/>
              <a:t>Rizs</a:t>
            </a:r>
          </a:p>
          <a:p>
            <a:pPr eaLnBrk="1" hangingPunct="1"/>
            <a:r>
              <a:rPr lang="hu-HU" smtClean="0"/>
              <a:t>Gyapot</a:t>
            </a:r>
          </a:p>
          <a:p>
            <a:pPr eaLnBrk="1" hangingPunct="1"/>
            <a:r>
              <a:rPr lang="hu-HU" smtClean="0"/>
              <a:t>Datolya</a:t>
            </a:r>
          </a:p>
          <a:p>
            <a:pPr eaLnBrk="1" hangingPunct="1"/>
            <a:r>
              <a:rPr lang="hu-HU" smtClean="0"/>
              <a:t>Citrusfélék</a:t>
            </a:r>
          </a:p>
          <a:p>
            <a:pPr eaLnBrk="1" hangingPunct="1"/>
            <a:r>
              <a:rPr lang="hu-HU" smtClean="0"/>
              <a:t>Juh,kecsketenyésztés</a:t>
            </a:r>
          </a:p>
          <a:p>
            <a:pPr eaLnBrk="1" hangingPunct="1"/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Vallás</a:t>
            </a:r>
          </a:p>
        </p:txBody>
      </p:sp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>
          <a:xfrm>
            <a:off x="468313" y="1412875"/>
            <a:ext cx="4040187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8436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8437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hu-HU" smtClean="0"/>
              <a:t>98%- Iszlám</a:t>
            </a:r>
          </a:p>
          <a:p>
            <a:pPr eaLnBrk="1" hangingPunct="1"/>
            <a:r>
              <a:rPr lang="hu-HU" smtClean="0"/>
              <a:t>89%-Shita</a:t>
            </a:r>
          </a:p>
          <a:p>
            <a:pPr eaLnBrk="1" hangingPunct="1"/>
            <a:r>
              <a:rPr lang="hu-HU" smtClean="0"/>
              <a:t>9%-Shunnita</a:t>
            </a:r>
          </a:p>
          <a:p>
            <a:pPr eaLnBrk="1" hangingPunct="1"/>
            <a:endParaRPr lang="hu-HU" smtClean="0"/>
          </a:p>
        </p:txBody>
      </p:sp>
      <p:pic>
        <p:nvPicPr>
          <p:cNvPr id="18438" name="Picture 7" descr="sis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709988"/>
            <a:ext cx="2093913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8" descr="sunni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60838"/>
            <a:ext cx="4787900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Egyéb</a:t>
            </a:r>
          </a:p>
        </p:txBody>
      </p:sp>
      <p:sp>
        <p:nvSpPr>
          <p:cNvPr id="19458" name="Text Placeholder 2"/>
          <p:cNvSpPr>
            <a:spLocks noGrp="1"/>
          </p:cNvSpPr>
          <p:nvPr>
            <p:ph type="body" idx="1"/>
          </p:nvPr>
        </p:nvSpPr>
        <p:spPr>
          <a:xfrm>
            <a:off x="0" y="476250"/>
            <a:ext cx="4040188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Irak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0" y="1268413"/>
            <a:ext cx="4103688" cy="4105275"/>
          </a:xfrm>
        </p:spPr>
        <p:txBody>
          <a:bodyPr/>
          <a:lstStyle/>
          <a:p>
            <a:pPr eaLnBrk="1" hangingPunct="1"/>
            <a:r>
              <a:rPr lang="hu-HU" smtClean="0"/>
              <a:t>Nyelv:Arab,Kurd</a:t>
            </a:r>
          </a:p>
          <a:p>
            <a:pPr eaLnBrk="1" hangingPunct="1"/>
            <a:r>
              <a:rPr lang="hu-HU" smtClean="0"/>
              <a:t>Pénz:Dinár</a:t>
            </a:r>
          </a:p>
          <a:p>
            <a:pPr eaLnBrk="1" hangingPunct="1"/>
            <a:r>
              <a:rPr lang="hu-HU" smtClean="0"/>
              <a:t>Államforma:Fejlődő Köztársaság</a:t>
            </a:r>
          </a:p>
          <a:p>
            <a:pPr eaLnBrk="1" hangingPunct="1"/>
            <a:r>
              <a:rPr lang="hu-HU" smtClean="0"/>
              <a:t>Időzóna:Moszkvai idő</a:t>
            </a:r>
          </a:p>
          <a:p>
            <a:pPr eaLnBrk="1" hangingPunct="1"/>
            <a:r>
              <a:rPr lang="hu-HU" smtClean="0"/>
              <a:t>Víz:1,1%</a:t>
            </a:r>
          </a:p>
          <a:p>
            <a:pPr eaLnBrk="1" hangingPunct="1"/>
            <a:endParaRPr lang="hu-HU" smtClean="0"/>
          </a:p>
          <a:p>
            <a:pPr eaLnBrk="1" hangingPunct="1"/>
            <a:endParaRPr lang="hu-HU" smtClean="0"/>
          </a:p>
          <a:p>
            <a:pPr eaLnBrk="1" hangingPunct="1">
              <a:buFont typeface="Arial" charset="0"/>
              <a:buNone/>
            </a:pPr>
            <a:endParaRPr lang="hu-HU" smtClean="0"/>
          </a:p>
        </p:txBody>
      </p:sp>
      <p:sp>
        <p:nvSpPr>
          <p:cNvPr id="1946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2276475"/>
            <a:ext cx="4041775" cy="639763"/>
          </a:xfrm>
        </p:spPr>
        <p:txBody>
          <a:bodyPr/>
          <a:lstStyle/>
          <a:p>
            <a:pPr algn="ctr" eaLnBrk="1" hangingPunct="1"/>
            <a:r>
              <a:rPr lang="hu-HU" smtClean="0"/>
              <a:t>Irán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906713"/>
            <a:ext cx="4041775" cy="3951287"/>
          </a:xfrm>
        </p:spPr>
        <p:txBody>
          <a:bodyPr/>
          <a:lstStyle/>
          <a:p>
            <a:pPr eaLnBrk="1" hangingPunct="1"/>
            <a:r>
              <a:rPr lang="hu-HU" smtClean="0"/>
              <a:t>Nyelv:Perzsa</a:t>
            </a:r>
          </a:p>
          <a:p>
            <a:pPr eaLnBrk="1" hangingPunct="1"/>
            <a:r>
              <a:rPr lang="hu-HU" smtClean="0"/>
              <a:t>Pénz:Riál</a:t>
            </a:r>
          </a:p>
          <a:p>
            <a:pPr eaLnBrk="1" hangingPunct="1"/>
            <a:r>
              <a:rPr lang="hu-HU" smtClean="0"/>
              <a:t>Államforma:</a:t>
            </a:r>
            <a:r>
              <a:rPr lang="hu-HU" smtClean="0">
                <a:latin typeface="Arial" charset="0"/>
              </a:rPr>
              <a:t/>
            </a:r>
            <a:br>
              <a:rPr lang="hu-HU" smtClean="0">
                <a:latin typeface="Arial" charset="0"/>
              </a:rPr>
            </a:br>
            <a:r>
              <a:rPr lang="hu-HU" smtClean="0"/>
              <a:t>Köztársaság</a:t>
            </a:r>
          </a:p>
          <a:p>
            <a:pPr eaLnBrk="1" hangingPunct="1"/>
            <a:r>
              <a:rPr lang="hu-HU" smtClean="0"/>
              <a:t>Időzóna:Teheráni idő</a:t>
            </a:r>
          </a:p>
          <a:p>
            <a:pPr eaLnBrk="1" hangingPunct="1"/>
            <a:r>
              <a:rPr lang="hu-HU" smtClean="0"/>
              <a:t>Víz:0,7%</a:t>
            </a:r>
          </a:p>
        </p:txBody>
      </p:sp>
      <p:pic>
        <p:nvPicPr>
          <p:cNvPr id="19462" name="Picture 7" descr="din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03788"/>
            <a:ext cx="4140200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 descr="riá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620713"/>
            <a:ext cx="4067175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527175" y="2439988"/>
            <a:ext cx="210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pic>
        <p:nvPicPr>
          <p:cNvPr id="20483" name="Picture 11" descr="irak irán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97425"/>
            <a:ext cx="25558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2" descr="hábor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618038"/>
            <a:ext cx="3276600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3" descr="szunnita shii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0"/>
            <a:ext cx="4103687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Content Placeholder 3"/>
          <p:cNvSpPr>
            <a:spLocks/>
          </p:cNvSpPr>
          <p:nvPr/>
        </p:nvSpPr>
        <p:spPr bwMode="auto">
          <a:xfrm>
            <a:off x="2484438" y="3284538"/>
            <a:ext cx="4040187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hu-HU" sz="2400"/>
              <a:t>Etnikai ellentétek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hu-HU" sz="2400"/>
              <a:t>Vallási ellentétet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hu-HU" sz="2400"/>
              <a:t>1980-1988-tól háború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hu-HU" sz="2400"/>
              <a:t>Súlyos veszteségek a népességben és az iparban</a:t>
            </a:r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68313" y="2565400"/>
            <a:ext cx="8229600" cy="1143000"/>
          </a:xfrm>
        </p:spPr>
        <p:txBody>
          <a:bodyPr/>
          <a:lstStyle/>
          <a:p>
            <a:pPr eaLnBrk="1" hangingPunct="1"/>
            <a:r>
              <a:rPr lang="hu-HU" smtClean="0"/>
              <a:t>Irak-Iráni háború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Köszönjük a figyelmet!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Készítette:Matyi és Lili</a:t>
            </a:r>
          </a:p>
          <a:p>
            <a:pPr eaLnBrk="1" hangingPunct="1"/>
            <a:r>
              <a:rPr lang="hu-HU" smtClean="0"/>
              <a:t>Források:</a:t>
            </a:r>
          </a:p>
          <a:p>
            <a:pPr algn="r" eaLnBrk="1" hangingPunct="1">
              <a:buFont typeface="Arial" charset="0"/>
              <a:buNone/>
            </a:pPr>
            <a:r>
              <a:rPr lang="hu-HU" smtClean="0"/>
              <a:t>      Wikipédia.hu</a:t>
            </a:r>
          </a:p>
          <a:p>
            <a:pPr algn="r" eaLnBrk="1" hangingPunct="1">
              <a:buFont typeface="Arial" charset="0"/>
              <a:buNone/>
            </a:pPr>
            <a:r>
              <a:rPr lang="hu-HU" smtClean="0"/>
              <a:t>       Wikipedia.com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141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Irak-Irán</vt:lpstr>
      <vt:lpstr>Földrajz,éghajlat</vt:lpstr>
      <vt:lpstr>Oktatás,Kultúra</vt:lpstr>
      <vt:lpstr>Ásványkincs,Ipar</vt:lpstr>
      <vt:lpstr>Mezőgazdaság</vt:lpstr>
      <vt:lpstr>Vallás</vt:lpstr>
      <vt:lpstr>Egyéb</vt:lpstr>
      <vt:lpstr>Irak-Iráni háború</vt:lpstr>
      <vt:lpstr>Köszönjük a figyelmet!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Irak-Irán</dc:title>
  <dc:creator>user</dc:creator>
  <cp:lastModifiedBy>Ruzsa</cp:lastModifiedBy>
  <cp:revision>24</cp:revision>
  <dcterms:created xsi:type="dcterms:W3CDTF">2013-10-21T13:48:33Z</dcterms:created>
  <dcterms:modified xsi:type="dcterms:W3CDTF">2013-10-27T18:16:36Z</dcterms:modified>
</cp:coreProperties>
</file>